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70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114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2015-2016</a:t>
            </a:r>
            <a:r>
              <a:rPr lang="en-US" baseline="0" dirty="0"/>
              <a:t> NYSESLAT: 1 Total Score</a:t>
            </a:r>
            <a:r>
              <a:rPr lang="en-US" dirty="0"/>
              <a:t> ALL Student Results</a:t>
            </a:r>
          </a:p>
        </c:rich>
      </c:tx>
      <c:layout>
        <c:manualLayout>
          <c:xMode val="edge"/>
          <c:yMode val="edge"/>
          <c:x val="0.22881327521386399"/>
          <c:y val="1.037851167566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2014-15 Grade K</c:v>
                </c:pt>
                <c:pt idx="1">
                  <c:v>2015-16 Grade 1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8.1081081081081099E-2</c:v>
                </c:pt>
                <c:pt idx="1">
                  <c:v>2.6315789473684199E-2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E5-4A98-B003-877C398412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Emerging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2014-15 Grade K</c:v>
                </c:pt>
                <c:pt idx="1">
                  <c:v>2015-16 Grade 1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0.18918918918918901</c:v>
                </c:pt>
                <c:pt idx="1">
                  <c:v>0.23684210526315799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E5-4A98-B003-877C398412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Transitioning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2014-15 Grade K</c:v>
                </c:pt>
                <c:pt idx="1">
                  <c:v>2015-16 Grade 1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8.1081081081081099E-2</c:v>
                </c:pt>
                <c:pt idx="1">
                  <c:v>0.394736842105263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E5-4A98-B003-877C398412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Expanding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2014-15 Grade K</c:v>
                </c:pt>
                <c:pt idx="1">
                  <c:v>2015-16 Grade 1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0.54054054054054101</c:v>
                </c:pt>
                <c:pt idx="1">
                  <c:v>0.31578947368421101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E5-4A98-B003-877C3984120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Commanding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2014-15 Grade K</c:v>
                </c:pt>
                <c:pt idx="1">
                  <c:v>2015-16 Grade 1</c:v>
                </c:pt>
              </c:strCache>
            </c:strRef>
          </c:cat>
          <c:val>
            <c:numRef>
              <c:f>Sheet1!$F$2:$F$3</c:f>
              <c:numCache>
                <c:formatCode>0.0%</c:formatCode>
                <c:ptCount val="2"/>
                <c:pt idx="0">
                  <c:v>0.108108108108108</c:v>
                </c:pt>
                <c:pt idx="1">
                  <c:v>2.6315789473684199E-2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7B-4AA3-869C-710A73E58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203328"/>
        <c:axId val="31204864"/>
      </c:barChart>
      <c:catAx>
        <c:axId val="3120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04864"/>
        <c:crosses val="autoZero"/>
        <c:auto val="1"/>
        <c:lblAlgn val="ctr"/>
        <c:lblOffset val="100"/>
        <c:noMultiLvlLbl val="0"/>
      </c:catAx>
      <c:valAx>
        <c:axId val="3120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03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2015-2016</a:t>
            </a:r>
            <a:r>
              <a:rPr lang="en-US" baseline="0" dirty="0"/>
              <a:t> NYSESLAT: 2 Total Score</a:t>
            </a:r>
            <a:r>
              <a:rPr lang="en-US" dirty="0"/>
              <a:t> ALL Student Results</a:t>
            </a:r>
          </a:p>
        </c:rich>
      </c:tx>
      <c:layout>
        <c:manualLayout>
          <c:xMode val="edge"/>
          <c:yMode val="edge"/>
          <c:x val="0.22881327521386399"/>
          <c:y val="1.037851167566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2014-15 Grade 1</c:v>
                </c:pt>
                <c:pt idx="1">
                  <c:v>2015-16 Grade 2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9.5238095238095205E-2</c:v>
                </c:pt>
                <c:pt idx="1">
                  <c:v>8.8235294117647106E-2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E5-4A98-B003-877C398412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Emerging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2014-15 Grade 1</c:v>
                </c:pt>
                <c:pt idx="1">
                  <c:v>2015-16 Grade 2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0.238095238095238</c:v>
                </c:pt>
                <c:pt idx="1">
                  <c:v>0.17647058823529399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E5-4A98-B003-877C398412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Transitioning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2014-15 Grade 1</c:v>
                </c:pt>
                <c:pt idx="1">
                  <c:v>2015-16 Grade 2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0.14285714285714299</c:v>
                </c:pt>
                <c:pt idx="1">
                  <c:v>0.23529411764705899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E5-4A98-B003-877C398412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Expanding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2014-15 Grade 1</c:v>
                </c:pt>
                <c:pt idx="1">
                  <c:v>2015-16 Grade 2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0.33333333333333298</c:v>
                </c:pt>
                <c:pt idx="1">
                  <c:v>0.47058823529411797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E5-4A98-B003-877C3984120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Commanding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2014-15 Grade 1</c:v>
                </c:pt>
                <c:pt idx="1">
                  <c:v>2015-16 Grade 2</c:v>
                </c:pt>
              </c:strCache>
            </c:strRef>
          </c:cat>
          <c:val>
            <c:numRef>
              <c:f>Sheet1!$F$2:$F$3</c:f>
              <c:numCache>
                <c:formatCode>0.0%</c:formatCode>
                <c:ptCount val="2"/>
                <c:pt idx="0">
                  <c:v>0.19047619047619099</c:v>
                </c:pt>
                <c:pt idx="1">
                  <c:v>2.94117647058823E-2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7B-4AA3-869C-710A73E58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76864"/>
        <c:axId val="35878400"/>
      </c:barChart>
      <c:catAx>
        <c:axId val="3587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78400"/>
        <c:crosses val="autoZero"/>
        <c:auto val="1"/>
        <c:lblAlgn val="ctr"/>
        <c:lblOffset val="100"/>
        <c:noMultiLvlLbl val="0"/>
      </c:catAx>
      <c:valAx>
        <c:axId val="3587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76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DEB3F-631D-6C4B-99ED-DBA06447AD1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F4D79-F659-3341-9ED3-0AC718D6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1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4D79-F659-3341-9ED3-0AC718D688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November 14, 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November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November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November 14, 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November 14, 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November 14, 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November 14, 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November 14,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November 14,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November 14, 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November 14, 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November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tonlin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59" y="3353461"/>
            <a:ext cx="3550022" cy="2662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747" y="4700602"/>
            <a:ext cx="5508345" cy="1876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162" y="1677958"/>
            <a:ext cx="5010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1200" dirty="0" smtClean="0">
                <a:latin typeface="Algerian" panose="04020705040A02060702" pitchFamily="82" charset="0"/>
              </a:rPr>
              <a:t>WEST HERTEL ACADEMY</a:t>
            </a:r>
          </a:p>
          <a:p>
            <a:pPr algn="ctr"/>
            <a:r>
              <a:rPr lang="en-US" sz="2800" kern="1200" dirty="0">
                <a:latin typeface="Algerian" panose="04020705040A02060702" pitchFamily="82" charset="0"/>
              </a:rPr>
              <a:t>B</a:t>
            </a:r>
            <a:r>
              <a:rPr lang="en-US" sz="2800" kern="1200" dirty="0" smtClean="0">
                <a:latin typeface="Algerian" panose="04020705040A02060702" pitchFamily="82" charset="0"/>
              </a:rPr>
              <a:t>uffalo, NY </a:t>
            </a:r>
          </a:p>
          <a:p>
            <a:pPr algn="ctr"/>
            <a:r>
              <a:rPr lang="en-US" sz="2800" kern="1200" dirty="0" smtClean="0">
                <a:latin typeface="Algerian" panose="04020705040A02060702" pitchFamily="82" charset="0"/>
              </a:rPr>
              <a:t>Public School #94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802" y="167194"/>
            <a:ext cx="8691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gerian" panose="04020705040A02060702" pitchFamily="82" charset="0"/>
              </a:rPr>
              <a:t>2016 Promising </a:t>
            </a:r>
            <a:r>
              <a:rPr lang="en-US" sz="4000" kern="1200" dirty="0" smtClean="0">
                <a:latin typeface="Algerian" panose="04020705040A02060702" pitchFamily="82" charset="0"/>
              </a:rPr>
              <a:t>Practice Conference TECHNOLOGY INTEGRATION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1206" y="1716223"/>
            <a:ext cx="2298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err="1" smtClean="0"/>
              <a:t>Cecelie</a:t>
            </a:r>
            <a:r>
              <a:rPr lang="en-US" dirty="0" smtClean="0"/>
              <a:t> Owens</a:t>
            </a:r>
          </a:p>
          <a:p>
            <a:r>
              <a:rPr lang="en-US" dirty="0" smtClean="0"/>
              <a:t>Kaitlin Gillis</a:t>
            </a:r>
          </a:p>
          <a:p>
            <a:r>
              <a:rPr lang="en-US" dirty="0" smtClean="0"/>
              <a:t>Kelsey Roe</a:t>
            </a:r>
          </a:p>
          <a:p>
            <a:r>
              <a:rPr lang="en-US" dirty="0" smtClean="0"/>
              <a:t>Alicia Murphy</a:t>
            </a:r>
          </a:p>
          <a:p>
            <a:r>
              <a:rPr lang="en-US" dirty="0" smtClean="0"/>
              <a:t>Sylvia </a:t>
            </a:r>
            <a:r>
              <a:rPr lang="en-US" dirty="0" err="1" smtClean="0"/>
              <a:t>Morsellino</a:t>
            </a:r>
            <a:endParaRPr lang="en-US" dirty="0" smtClean="0"/>
          </a:p>
          <a:p>
            <a:r>
              <a:rPr lang="en-US" dirty="0" smtClean="0"/>
              <a:t>Jennifer </a:t>
            </a:r>
            <a:r>
              <a:rPr lang="en-US" dirty="0" err="1" smtClean="0"/>
              <a:t>Scalisi</a:t>
            </a:r>
            <a:endParaRPr lang="en-US" dirty="0" smtClean="0"/>
          </a:p>
          <a:p>
            <a:r>
              <a:rPr lang="en-US" dirty="0" err="1" smtClean="0"/>
              <a:t>Marshell</a:t>
            </a:r>
            <a:r>
              <a:rPr lang="en-US" dirty="0" smtClean="0"/>
              <a:t> Anderson</a:t>
            </a:r>
          </a:p>
          <a:p>
            <a:r>
              <a:rPr lang="en-US" dirty="0" err="1" smtClean="0"/>
              <a:t>Jashell</a:t>
            </a:r>
            <a:r>
              <a:rPr lang="en-US" dirty="0" smtClean="0"/>
              <a:t> Love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309" y="2930989"/>
            <a:ext cx="1603302" cy="161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16" y="861495"/>
            <a:ext cx="4280232" cy="2465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48" y="628643"/>
            <a:ext cx="4394911" cy="2698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16" y="3502694"/>
            <a:ext cx="4280232" cy="2453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847" y="3502694"/>
            <a:ext cx="4424709" cy="24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9" y="3470654"/>
            <a:ext cx="3055721" cy="2771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414" y="741914"/>
            <a:ext cx="3854553" cy="2452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968" y="741915"/>
            <a:ext cx="4990733" cy="2452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670" y="3470654"/>
            <a:ext cx="5109577" cy="277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0952690"/>
              </p:ext>
            </p:extLst>
          </p:nvPr>
        </p:nvGraphicFramePr>
        <p:xfrm>
          <a:off x="125734" y="125749"/>
          <a:ext cx="4413261" cy="6513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59898773"/>
              </p:ext>
            </p:extLst>
          </p:nvPr>
        </p:nvGraphicFramePr>
        <p:xfrm>
          <a:off x="4752743" y="125749"/>
          <a:ext cx="4279432" cy="651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90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/>
        </p:nvSpPr>
        <p:spPr>
          <a:xfrm>
            <a:off x="115463" y="101205"/>
            <a:ext cx="9028537" cy="910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kern="1200" dirty="0" smtClean="0">
                <a:latin typeface="Times"/>
                <a:cs typeface="Times"/>
              </a:rPr>
              <a:t>College </a:t>
            </a:r>
            <a:r>
              <a:rPr lang="en-US" sz="3200" b="1" kern="1200" dirty="0">
                <a:latin typeface="Times"/>
                <a:cs typeface="Times"/>
              </a:rPr>
              <a:t>and Career </a:t>
            </a:r>
            <a:r>
              <a:rPr lang="en-US" sz="3200" b="1" kern="1200" dirty="0" smtClean="0">
                <a:latin typeface="Times"/>
                <a:cs typeface="Times"/>
              </a:rPr>
              <a:t>Readiness</a:t>
            </a:r>
            <a:r>
              <a:rPr lang="en-US" sz="3200" b="1" kern="1200" dirty="0">
                <a:latin typeface="Times"/>
                <a:cs typeface="Times"/>
              </a:rPr>
              <a:t/>
            </a:r>
            <a:br>
              <a:rPr lang="en-US" sz="3200" b="1" kern="1200" dirty="0">
                <a:latin typeface="Times"/>
                <a:cs typeface="Times"/>
              </a:rPr>
            </a:br>
            <a:r>
              <a:rPr lang="en-US" sz="3200" b="1" kern="1200" dirty="0" smtClean="0">
                <a:latin typeface="Times"/>
                <a:cs typeface="Times"/>
              </a:rPr>
              <a:t>Jennifer Scalisi – Home &amp; Careers</a:t>
            </a:r>
            <a:endParaRPr lang="en-US" sz="3200" b="1" kern="1200" dirty="0">
              <a:latin typeface="Times"/>
              <a:cs typeface="Times"/>
            </a:endParaRPr>
          </a:p>
        </p:txBody>
      </p:sp>
      <p:sp>
        <p:nvSpPr>
          <p:cNvPr id="5" name="Content Placeholder 4"/>
          <p:cNvSpPr>
            <a:spLocks noGrp="1"/>
          </p:cNvSpPr>
          <p:nvPr/>
        </p:nvSpPr>
        <p:spPr>
          <a:xfrm>
            <a:off x="115462" y="1011987"/>
            <a:ext cx="8916283" cy="4106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900" b="1" kern="12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sz="2900" b="1" kern="1200" dirty="0" smtClean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2900" b="1" kern="1200" dirty="0">
                <a:latin typeface="+mj-lt"/>
                <a:cs typeface="Times New Roman" panose="02020603050405020304" pitchFamily="18" charset="0"/>
              </a:rPr>
              <a:t>need to conduct research and to produce and consume media is embedded into every aspect of today’s curriculum</a:t>
            </a:r>
            <a:r>
              <a:rPr lang="en-US" sz="2900" b="1" kern="12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en-US" sz="2900" b="1" kern="12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900" b="1" kern="1200" dirty="0">
                <a:latin typeface="+mj-lt"/>
                <a:cs typeface="Times New Roman" panose="02020603050405020304" pitchFamily="18" charset="0"/>
              </a:rPr>
              <a:t>The skills and understandings students are expected to demonstrate have wide applicability outside the classroom or workplace.</a:t>
            </a:r>
          </a:p>
          <a:p>
            <a:pPr marL="0" indent="0">
              <a:buNone/>
            </a:pPr>
            <a:endParaRPr lang="en-US" sz="2600" kern="12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kern="1200" dirty="0">
                <a:latin typeface="+mj-lt"/>
              </a:rPr>
              <a:t>				</a:t>
            </a:r>
            <a:endParaRPr lang="en-US" kern="1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0" indent="0" fontAlgn="ctr">
              <a:buNone/>
            </a:pPr>
            <a:endParaRPr lang="en-US" kern="1200" dirty="0"/>
          </a:p>
          <a:p>
            <a:pPr marL="0" indent="0" fontAlgn="ctr">
              <a:buNone/>
            </a:pPr>
            <a:endParaRPr lang="en-US" kern="1200" dirty="0"/>
          </a:p>
          <a:p>
            <a:pPr marL="0" indent="0" fontAlgn="ctr">
              <a:buNone/>
            </a:pPr>
            <a:endParaRPr lang="en-US" kern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695" y="4608038"/>
            <a:ext cx="2065044" cy="1160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823" y="5188184"/>
            <a:ext cx="2243922" cy="1493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236" y="4540178"/>
            <a:ext cx="2326009" cy="893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794" y="5118245"/>
            <a:ext cx="2031323" cy="1563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88" y="5469107"/>
            <a:ext cx="1847322" cy="12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/>
        </p:nvSpPr>
        <p:spPr>
          <a:xfrm>
            <a:off x="1" y="256555"/>
            <a:ext cx="9144000" cy="62588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700" b="1" kern="1200" dirty="0" smtClean="0">
                <a:highlight>
                  <a:srgbClr val="FFFF00"/>
                </a:highlight>
              </a:rPr>
              <a:t>  </a:t>
            </a:r>
            <a:r>
              <a:rPr lang="en-US" sz="3800" b="1" kern="1200" dirty="0" smtClean="0">
                <a:highlight>
                  <a:srgbClr val="FFFF00"/>
                </a:highlight>
              </a:rPr>
              <a:t>Technology </a:t>
            </a:r>
            <a:r>
              <a:rPr lang="en-US" sz="3800" b="1" kern="1200" dirty="0">
                <a:highlight>
                  <a:srgbClr val="FFFF00"/>
                </a:highlight>
              </a:rPr>
              <a:t>Website</a:t>
            </a:r>
            <a:r>
              <a:rPr lang="en-US" sz="3800" b="1" kern="1200" dirty="0" smtClean="0">
                <a:highlight>
                  <a:srgbClr val="FFFF00"/>
                </a:highlight>
              </a:rPr>
              <a:t>: </a:t>
            </a:r>
            <a:r>
              <a:rPr lang="en-US" sz="3800" b="1" kern="1200" dirty="0">
                <a:highlight>
                  <a:srgbClr val="FFFF00"/>
                </a:highlight>
              </a:rPr>
              <a:t>O-NETonline</a:t>
            </a:r>
            <a:r>
              <a:rPr lang="de-DE" sz="2400" kern="1200" dirty="0"/>
              <a:t/>
            </a:r>
            <a:br>
              <a:rPr lang="de-DE" sz="2400" kern="1200" dirty="0"/>
            </a:br>
            <a:endParaRPr lang="de-DE" sz="2400" kern="1200" dirty="0"/>
          </a:p>
          <a:p>
            <a:pPr marL="0" indent="0">
              <a:buNone/>
            </a:pPr>
            <a:endParaRPr lang="de-DE" sz="2400" kern="1200" dirty="0"/>
          </a:p>
          <a:p>
            <a:pPr fontAlgn="ctr"/>
            <a:r>
              <a:rPr lang="de-DE" sz="2600" kern="1200" dirty="0" err="1" smtClean="0"/>
              <a:t>Occupational</a:t>
            </a:r>
            <a:r>
              <a:rPr lang="de-DE" sz="2600" kern="1200" dirty="0" smtClean="0"/>
              <a:t> </a:t>
            </a:r>
            <a:r>
              <a:rPr lang="de-DE" sz="2600" kern="1200" dirty="0"/>
              <a:t>Information </a:t>
            </a:r>
            <a:r>
              <a:rPr lang="de-DE" sz="2600" kern="1200" dirty="0" smtClean="0"/>
              <a:t>Network-</a:t>
            </a:r>
          </a:p>
          <a:p>
            <a:pPr marL="0" indent="0" fontAlgn="ctr">
              <a:buNone/>
            </a:pPr>
            <a:r>
              <a:rPr lang="de-DE" sz="2600" kern="1200" dirty="0" smtClean="0"/>
              <a:t> </a:t>
            </a:r>
            <a:r>
              <a:rPr lang="pl-PL" sz="2600" kern="1200" dirty="0" smtClean="0">
                <a:hlinkClick r:id="rId3"/>
              </a:rPr>
              <a:t>https://www.onetonline.org/</a:t>
            </a:r>
            <a:endParaRPr lang="de-DE" sz="2600" kern="1200" dirty="0"/>
          </a:p>
          <a:p>
            <a:pPr marL="0" indent="0" fontAlgn="ctr">
              <a:buNone/>
            </a:pPr>
            <a:endParaRPr lang="en-US" sz="2600" kern="1200" dirty="0" smtClean="0"/>
          </a:p>
          <a:p>
            <a:pPr marL="0" indent="0" fontAlgn="ctr">
              <a:buNone/>
            </a:pPr>
            <a:r>
              <a:rPr lang="en-US" sz="2600" kern="1200" dirty="0"/>
              <a:t> </a:t>
            </a:r>
            <a:r>
              <a:rPr lang="en-US" sz="2600" b="1" kern="1200" dirty="0"/>
              <a:t>This website has detailed descriptions of the world of work for students to</a:t>
            </a:r>
            <a:r>
              <a:rPr lang="en-US" sz="2600" b="1" kern="1200" dirty="0" smtClean="0"/>
              <a:t>:</a:t>
            </a:r>
          </a:p>
          <a:p>
            <a:pPr marL="0" indent="0" fontAlgn="ctr">
              <a:buNone/>
            </a:pPr>
            <a:endParaRPr lang="en-US" sz="2600" b="1" kern="1200" dirty="0"/>
          </a:p>
          <a:p>
            <a:pPr fontAlgn="ctr"/>
            <a:r>
              <a:rPr lang="en-US" sz="2600" kern="1200" dirty="0"/>
              <a:t>Explore occupations by  career clusters, abilities, </a:t>
            </a:r>
            <a:r>
              <a:rPr lang="en-US" sz="2600" kern="1200" dirty="0" smtClean="0"/>
              <a:t>skills</a:t>
            </a:r>
            <a:endParaRPr lang="en-US" sz="2600" kern="1200" dirty="0"/>
          </a:p>
          <a:p>
            <a:pPr fontAlgn="ctr"/>
            <a:r>
              <a:rPr lang="en-US" sz="2600" kern="1200" dirty="0"/>
              <a:t>Conduct research and produce a written summary of a selected </a:t>
            </a:r>
            <a:r>
              <a:rPr lang="en-US" sz="2600" kern="1200" dirty="0" smtClean="0"/>
              <a:t>occupation</a:t>
            </a:r>
            <a:endParaRPr lang="en-US" sz="2600" kern="1200" dirty="0"/>
          </a:p>
          <a:p>
            <a:pPr fontAlgn="ctr"/>
            <a:r>
              <a:rPr lang="en-US" sz="2600" kern="1200" dirty="0"/>
              <a:t>Compare the salaries and job outlook of an </a:t>
            </a:r>
            <a:r>
              <a:rPr lang="en-US" sz="2600" kern="1200" dirty="0" smtClean="0"/>
              <a:t>occupation</a:t>
            </a:r>
            <a:endParaRPr lang="en-US" sz="2600" kern="1200" dirty="0"/>
          </a:p>
          <a:p>
            <a:pPr fontAlgn="ctr"/>
            <a:r>
              <a:rPr lang="en-US" sz="2600" kern="1200" dirty="0" smtClean="0"/>
              <a:t>Helps students focus on their educational plans</a:t>
            </a:r>
            <a:endParaRPr lang="en-US" sz="2600" kern="1200" dirty="0"/>
          </a:p>
          <a:p>
            <a:pPr fontAlgn="ctr"/>
            <a:r>
              <a:rPr lang="en-US" sz="2600" kern="1200" dirty="0" smtClean="0"/>
              <a:t>Visit </a:t>
            </a:r>
            <a:r>
              <a:rPr lang="en-US" sz="2600" kern="1200" dirty="0"/>
              <a:t>websites of colleges and </a:t>
            </a:r>
            <a:r>
              <a:rPr lang="en-US" sz="2600" kern="1200" dirty="0" smtClean="0"/>
              <a:t>universities</a:t>
            </a:r>
            <a:endParaRPr lang="en-US" sz="2600" kern="1200" dirty="0"/>
          </a:p>
          <a:p>
            <a:pPr fontAlgn="ctr"/>
            <a:r>
              <a:rPr lang="en-US" sz="2600" kern="1200" dirty="0"/>
              <a:t>Experience using a job bank </a:t>
            </a:r>
          </a:p>
          <a:p>
            <a:endParaRPr lang="en-US" kern="1200" dirty="0"/>
          </a:p>
        </p:txBody>
      </p:sp>
      <p:pic>
        <p:nvPicPr>
          <p:cNvPr id="5" name="Picture 4" descr="Screen Shot 2016-11-02 at 2.32.2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256" y="1295595"/>
            <a:ext cx="3564793" cy="6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05 at 1.29.3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59" y="413692"/>
            <a:ext cx="8420715" cy="59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6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05 at 1.30.01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67" y="133778"/>
            <a:ext cx="8197853" cy="65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84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05 at 1.30.4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8" y="279914"/>
            <a:ext cx="8751081" cy="62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8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05 at 1.31.0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7" y="1346376"/>
            <a:ext cx="8757433" cy="27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16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05 at 1.32.53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14" y="565868"/>
            <a:ext cx="8688690" cy="51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0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197935" y="0"/>
            <a:ext cx="8163371" cy="941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1200" dirty="0" smtClean="0">
                <a:latin typeface="Times"/>
                <a:cs typeface="Times"/>
              </a:rPr>
              <a:t>Receivership Status </a:t>
            </a:r>
            <a:br>
              <a:rPr lang="en-US" sz="2800" kern="1200" dirty="0" smtClean="0">
                <a:latin typeface="Times"/>
                <a:cs typeface="Times"/>
              </a:rPr>
            </a:br>
            <a:r>
              <a:rPr lang="en-US" sz="2800" kern="1200" dirty="0" smtClean="0">
                <a:latin typeface="Times"/>
                <a:cs typeface="Times"/>
              </a:rPr>
              <a:t>and Demonstrable Growth Targets</a:t>
            </a:r>
            <a:endParaRPr lang="en-US" sz="2800" kern="1200" dirty="0">
              <a:latin typeface="Times"/>
              <a:cs typeface="Time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13154"/>
              </p:ext>
            </p:extLst>
          </p:nvPr>
        </p:nvGraphicFramePr>
        <p:xfrm>
          <a:off x="211563" y="941690"/>
          <a:ext cx="8748132" cy="57076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5146"/>
                <a:gridCol w="1235946"/>
                <a:gridCol w="1383073"/>
                <a:gridCol w="1553967"/>
              </a:tblGrid>
              <a:tr h="427676">
                <a:tc>
                  <a:txBody>
                    <a:bodyPr/>
                    <a:lstStyle/>
                    <a:p>
                      <a:r>
                        <a:rPr lang="en-US" dirty="0" smtClean="0"/>
                        <a:t>Targets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Baseline</a:t>
                      </a:r>
                      <a:r>
                        <a:rPr lang="en-US" sz="1200" baseline="0" dirty="0" smtClean="0"/>
                        <a:t> Year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2013 -14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2015-16</a:t>
                      </a:r>
                    </a:p>
                    <a:p>
                      <a:r>
                        <a:rPr lang="en-US" sz="1200" dirty="0" smtClean="0"/>
                        <a:t>Results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Target For</a:t>
                      </a:r>
                    </a:p>
                    <a:p>
                      <a:r>
                        <a:rPr lang="en-US" sz="1200" dirty="0" smtClean="0"/>
                        <a:t>2016-17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latin typeface="Times"/>
                          <a:cs typeface="Times"/>
                        </a:rPr>
                        <a:t>Increase NYS ELA scores 3-8 (Level 2 and above) </a:t>
                      </a:r>
                      <a:endParaRPr lang="en-US" sz="1600" b="1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latin typeface="Times"/>
                          <a:cs typeface="Times"/>
                        </a:rPr>
                        <a:t>Increase</a:t>
                      </a:r>
                      <a:r>
                        <a:rPr lang="en-US" sz="1600" b="1" baseline="0" dirty="0" smtClean="0">
                          <a:latin typeface="Times"/>
                          <a:cs typeface="Times"/>
                        </a:rPr>
                        <a:t> NYS Math Scores 3-8(Level 2 and above)</a:t>
                      </a:r>
                      <a:endParaRPr lang="en-US" sz="1600" b="1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3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latin typeface="Times"/>
                          <a:cs typeface="Times"/>
                        </a:rPr>
                        <a:t>Grades</a:t>
                      </a:r>
                      <a:r>
                        <a:rPr lang="en-US" sz="1600" b="1" baseline="0" dirty="0" smtClean="0">
                          <a:latin typeface="Times"/>
                          <a:cs typeface="Times"/>
                        </a:rPr>
                        <a:t> 4 and 8 Science  (Level 3 and above) </a:t>
                      </a:r>
                      <a:endParaRPr lang="en-US" sz="1600" b="1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74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latin typeface="Times"/>
                          <a:cs typeface="Times"/>
                        </a:rPr>
                        <a:t>Teacher Practices and Decisions(DTSDE Tenet 4 –according to rubric)</a:t>
                      </a:r>
                      <a:endParaRPr lang="en-US" sz="1600" b="1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Ineffective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Developing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latin typeface="Times"/>
                          <a:cs typeface="Times"/>
                        </a:rPr>
                        <a:t>Increase ELA scores for subgroup</a:t>
                      </a:r>
                      <a:r>
                        <a:rPr lang="en-US" sz="1600" b="1" baseline="0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US" sz="1600" b="1" dirty="0" smtClean="0">
                          <a:latin typeface="Times"/>
                          <a:cs typeface="Times"/>
                        </a:rPr>
                        <a:t>LEP students (Level 2 and above)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2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1" dirty="0" smtClean="0">
                          <a:latin typeface="Times"/>
                          <a:cs typeface="Times"/>
                        </a:rPr>
                        <a:t>Increase</a:t>
                      </a:r>
                      <a:r>
                        <a:rPr lang="en-US" sz="1600" b="1" baseline="0" dirty="0" smtClean="0">
                          <a:latin typeface="Times"/>
                          <a:cs typeface="Times"/>
                        </a:rPr>
                        <a:t> ELA scores for subgroup Black students (Level 2 and above)</a:t>
                      </a:r>
                      <a:endParaRPr lang="en-US" sz="1600" b="1" dirty="0"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Times"/>
                          <a:cs typeface="Times"/>
                        </a:rPr>
                        <a:t>Priority School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Times"/>
                          <a:cs typeface="Times"/>
                        </a:rPr>
                        <a:t> makes yearly progress</a:t>
                      </a:r>
                      <a:endParaRPr lang="en-US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NA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NA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595959"/>
                          </a:solidFill>
                        </a:rPr>
                        <a:t>Make Progress</a:t>
                      </a:r>
                      <a:endParaRPr lang="en-US" sz="1600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4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Times"/>
                          <a:cs typeface="Times"/>
                        </a:rPr>
                        <a:t>School Safety</a:t>
                      </a:r>
                      <a:endParaRPr lang="en-US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12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13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&lt;6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2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Times"/>
                          <a:cs typeface="Times"/>
                        </a:rPr>
                        <a:t>Student Suspension Rate- Long Term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Times"/>
                          <a:cs typeface="Times"/>
                        </a:rPr>
                        <a:t> (Out of School)</a:t>
                      </a:r>
                      <a:endParaRPr lang="en-US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17%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15.09%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10%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2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Times"/>
                          <a:cs typeface="Times"/>
                        </a:rPr>
                        <a:t>Providing 200 hours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Times"/>
                          <a:cs typeface="Times"/>
                        </a:rPr>
                        <a:t> of extended day learning time (ELT)</a:t>
                      </a:r>
                      <a:endParaRPr lang="en-US" sz="16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Times"/>
                        <a:cs typeface="Time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NA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Met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200 </a:t>
                      </a:r>
                      <a:r>
                        <a:rPr lang="en-US" dirty="0" err="1" smtClean="0">
                          <a:solidFill>
                            <a:srgbClr val="595959"/>
                          </a:solidFill>
                        </a:rPr>
                        <a:t>hrs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05 at 1.33.1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88" y="150898"/>
            <a:ext cx="8461741" cy="658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05 at 1.33.29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0" y="499791"/>
            <a:ext cx="8628492" cy="54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09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05 at 1.33.1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42" y="138282"/>
            <a:ext cx="8364787" cy="65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9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78" y="100598"/>
            <a:ext cx="1964429" cy="1964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580" y="284672"/>
            <a:ext cx="2683034" cy="1595068"/>
          </a:xfrm>
          <a:prstGeom prst="rect">
            <a:avLst/>
          </a:prstGeom>
        </p:spPr>
      </p:pic>
      <p:pic>
        <p:nvPicPr>
          <p:cNvPr id="6" name="Picture 5" descr="Screen Shot 2016-10-18 at 11.01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131" y="951199"/>
            <a:ext cx="1349037" cy="5058888"/>
          </a:xfrm>
          <a:prstGeom prst="rect">
            <a:avLst/>
          </a:prstGeom>
        </p:spPr>
      </p:pic>
      <p:pic>
        <p:nvPicPr>
          <p:cNvPr id="7" name="Picture 6" descr="Screen Shot 2016-10-18 at 11.01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870" y="2669767"/>
            <a:ext cx="2897988" cy="3708892"/>
          </a:xfrm>
          <a:prstGeom prst="rect">
            <a:avLst/>
          </a:prstGeom>
        </p:spPr>
      </p:pic>
      <p:pic>
        <p:nvPicPr>
          <p:cNvPr id="8" name="Picture 7" descr="Screen Shot 2016-10-18 at 11.01.3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915" y="444977"/>
            <a:ext cx="2266943" cy="1965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146547"/>
            <a:ext cx="47942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Times New Roman" panose="02020603050405020304" pitchFamily="18" charset="0"/>
              </a:rPr>
              <a:t>STUDENT ENGAGEMENT</a:t>
            </a:r>
          </a:p>
          <a:p>
            <a:endParaRPr lang="en-US" sz="2800" b="1" dirty="0"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75397" y="3105984"/>
            <a:ext cx="4174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Limits distractions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Demands attention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Interactive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All inclusive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Increased participation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Minimizes call outs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5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814" y="4867017"/>
            <a:ext cx="2751272" cy="169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814" y="2679051"/>
            <a:ext cx="2751272" cy="1687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815" y="256554"/>
            <a:ext cx="2751272" cy="1841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823" y="4778330"/>
            <a:ext cx="2743215" cy="1785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105" y="256554"/>
            <a:ext cx="31174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 DRIVEN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1761" y="1244909"/>
            <a:ext cx="57334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All Inclusive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Immediate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Better gauge of student needs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Time saver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Organized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Specific &amp; Immediate feedback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52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30" y="4677916"/>
            <a:ext cx="2694972" cy="1914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416" y="389820"/>
            <a:ext cx="2598249" cy="1722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284" y="2496141"/>
            <a:ext cx="2596381" cy="1947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284" y="4677916"/>
            <a:ext cx="2596381" cy="1947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041" y="220014"/>
            <a:ext cx="5307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INNOVATION &amp; CHANGE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4041" y="1146771"/>
            <a:ext cx="598493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Exposure to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tools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More opportunity for student led lessons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College &amp; Career readiness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 Promotes curiosity &amp; problem solving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 world of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75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811" y="314371"/>
            <a:ext cx="3697887" cy="2628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213" y="3576567"/>
            <a:ext cx="3178187" cy="2929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811" y="3520954"/>
            <a:ext cx="3697887" cy="2984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588" y="150898"/>
            <a:ext cx="5092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"/>
                <a:cs typeface="Times"/>
              </a:rPr>
              <a:t>IMMEDIATE FEEDBACK WITH TECHNOLOGY</a:t>
            </a:r>
            <a:r>
              <a:rPr lang="en-US" sz="3200" dirty="0">
                <a:latin typeface="Algerian" panose="04020705040A02060702" pitchFamily="82" charset="0"/>
              </a:rPr>
              <a:t/>
            </a:r>
            <a:br>
              <a:rPr lang="en-US" sz="3200" dirty="0">
                <a:latin typeface="Algerian" panose="04020705040A02060702" pitchFamily="82" charset="0"/>
              </a:rPr>
            </a:br>
            <a:endParaRPr lang="en-US" sz="3200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86105" y="1345536"/>
            <a:ext cx="3455973" cy="2162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kern="1200" dirty="0" smtClean="0"/>
              <a:t>Ticket In </a:t>
            </a:r>
          </a:p>
          <a:p>
            <a:pPr>
              <a:lnSpc>
                <a:spcPct val="100000"/>
              </a:lnSpc>
            </a:pPr>
            <a:r>
              <a:rPr lang="en-US" sz="3200" kern="1200" dirty="0" smtClean="0"/>
              <a:t>Exit Tickets </a:t>
            </a:r>
          </a:p>
          <a:p>
            <a:pPr>
              <a:lnSpc>
                <a:spcPct val="100000"/>
              </a:lnSpc>
            </a:pPr>
            <a:r>
              <a:rPr lang="en-US" sz="3200" kern="1200" dirty="0" smtClean="0"/>
              <a:t>Unit Review 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2123996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38" y="1500839"/>
            <a:ext cx="8834419" cy="515021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418203" y="207811"/>
            <a:ext cx="8575054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kern="1200" dirty="0" smtClean="0">
                <a:latin typeface="Times"/>
                <a:cs typeface="Times"/>
              </a:rPr>
              <a:t>Thank you for our Technology!</a:t>
            </a:r>
            <a:endParaRPr lang="en-US" sz="3600" kern="1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1148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17" y="2382910"/>
            <a:ext cx="3994606" cy="3205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681" y="1498237"/>
            <a:ext cx="4755640" cy="48276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0" y="124724"/>
            <a:ext cx="8549907" cy="1170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1200" dirty="0" smtClean="0">
                <a:latin typeface="Times"/>
                <a:cs typeface="Times"/>
              </a:rPr>
              <a:t>West Hertel Academy Makes necessary Demonstrable growth</a:t>
            </a:r>
            <a:endParaRPr lang="en-US" sz="2800" kern="1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938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0" y="25425"/>
            <a:ext cx="9144000" cy="100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kern="1200" dirty="0" smtClean="0">
                <a:latin typeface="Times"/>
                <a:cs typeface="Times"/>
              </a:rPr>
              <a:t>School Mission Statement</a:t>
            </a:r>
            <a:endParaRPr lang="en-US" kern="1200" dirty="0">
              <a:latin typeface="Times"/>
              <a:cs typeface="Times"/>
            </a:endParaRPr>
          </a:p>
        </p:txBody>
      </p:sp>
      <p:sp>
        <p:nvSpPr>
          <p:cNvPr id="5" name="Content Placeholder 4"/>
          <p:cNvSpPr>
            <a:spLocks noGrp="1"/>
          </p:cNvSpPr>
          <p:nvPr/>
        </p:nvSpPr>
        <p:spPr>
          <a:xfrm>
            <a:off x="0" y="1044916"/>
            <a:ext cx="9144001" cy="2277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kern="1200" dirty="0" smtClean="0">
                <a:latin typeface="Times"/>
                <a:cs typeface="Times"/>
              </a:rPr>
              <a:t>West Hertel Academy </a:t>
            </a:r>
            <a:r>
              <a:rPr lang="en-US" sz="3000" kern="1200" dirty="0">
                <a:latin typeface="Times"/>
                <a:cs typeface="Times"/>
              </a:rPr>
              <a:t>is working together, in partnership with teachers, family and the community, to motivate all students to reach their social-emotional and academic potential through innovation and change</a:t>
            </a:r>
            <a:r>
              <a:rPr lang="en-US" sz="3000" kern="1200" dirty="0" smtClean="0">
                <a:latin typeface="Times"/>
                <a:cs typeface="Times"/>
              </a:rPr>
              <a:t>.</a:t>
            </a:r>
            <a:endParaRPr lang="en-US" sz="3000" kern="1200" dirty="0">
              <a:latin typeface="Times"/>
              <a:cs typeface="Times"/>
            </a:endParaRPr>
          </a:p>
        </p:txBody>
      </p:sp>
      <p:pic>
        <p:nvPicPr>
          <p:cNvPr id="6" name="Picture 5" descr="Image result for group of owl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94" y="3181970"/>
            <a:ext cx="7735619" cy="341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buffaloschools.org/imageGallery/MPegg809/IMG953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451" y="956283"/>
            <a:ext cx="2600504" cy="34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uffaloschools.org/imageGallery/MPegg809/IMG_20151003_1146246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553" y="3516364"/>
            <a:ext cx="1741958" cy="310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0" y="24961"/>
            <a:ext cx="6607369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kern="1200" dirty="0" smtClean="0">
                <a:latin typeface="Times"/>
                <a:cs typeface="Times"/>
              </a:rPr>
              <a:t>Getting Ready!</a:t>
            </a:r>
            <a:endParaRPr lang="en-US" kern="1200" dirty="0">
              <a:latin typeface="Times"/>
              <a:cs typeface="Times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198215" y="1754932"/>
            <a:ext cx="692290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1200" dirty="0" smtClean="0"/>
              <a:t>Teacher training</a:t>
            </a:r>
          </a:p>
          <a:p>
            <a:r>
              <a:rPr lang="en-US" sz="3200" kern="1200" dirty="0" smtClean="0"/>
              <a:t>District Technology Support</a:t>
            </a:r>
          </a:p>
          <a:p>
            <a:r>
              <a:rPr lang="en-US" sz="3200" kern="1200" dirty="0" smtClean="0"/>
              <a:t>Digital Citizenship for all</a:t>
            </a:r>
          </a:p>
          <a:p>
            <a:r>
              <a:rPr lang="en-US" sz="3200" kern="1200" dirty="0" smtClean="0"/>
              <a:t>Acceptable use policies </a:t>
            </a:r>
          </a:p>
          <a:p>
            <a:r>
              <a:rPr lang="en-US" sz="3200" kern="1200" dirty="0" smtClean="0"/>
              <a:t>Informing parents</a:t>
            </a:r>
          </a:p>
          <a:p>
            <a:r>
              <a:rPr lang="en-US" sz="3200" kern="1200" dirty="0" smtClean="0"/>
              <a:t>Town Hall Meeting</a:t>
            </a:r>
          </a:p>
          <a:p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17783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299685" y="0"/>
            <a:ext cx="8844315" cy="923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kern="1200" dirty="0">
                <a:latin typeface="Times"/>
                <a:cs typeface="Times"/>
              </a:rPr>
              <a:t>Technology Rollout</a:t>
            </a:r>
          </a:p>
        </p:txBody>
      </p:sp>
      <p:pic>
        <p:nvPicPr>
          <p:cNvPr id="5" name="Picture 4" descr="Image result for kids at a computer cartoo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3609">
            <a:off x="107586" y="531416"/>
            <a:ext cx="1182171" cy="171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7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33" y="3909805"/>
            <a:ext cx="2349091" cy="2771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664" y="3785533"/>
            <a:ext cx="1781061" cy="2948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4268" y="923211"/>
            <a:ext cx="7580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kern="1200" dirty="0" smtClean="0">
                <a:latin typeface="Times"/>
                <a:cs typeface="Times"/>
              </a:rPr>
              <a:t>Ambassador training</a:t>
            </a:r>
            <a:endParaRPr lang="en-US" sz="3600" kern="1200" dirty="0">
              <a:latin typeface="Times"/>
              <a:cs typeface="Time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kern="1200" dirty="0" smtClean="0">
                <a:latin typeface="Times"/>
                <a:cs typeface="Times"/>
              </a:rPr>
              <a:t>Inventory </a:t>
            </a:r>
            <a:r>
              <a:rPr lang="en-US" sz="3600" kern="1200" dirty="0">
                <a:latin typeface="Times"/>
                <a:cs typeface="Times"/>
              </a:rPr>
              <a:t>and Travel plans for </a:t>
            </a:r>
            <a:r>
              <a:rPr lang="en-US" sz="3600" kern="1200" dirty="0" smtClean="0">
                <a:latin typeface="Times"/>
                <a:cs typeface="Times"/>
              </a:rPr>
              <a:t>laptops</a:t>
            </a:r>
            <a:endParaRPr lang="en-US" sz="3600" kern="1200" dirty="0">
              <a:latin typeface="Times"/>
              <a:cs typeface="Time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kern="1200" dirty="0" smtClean="0">
                <a:latin typeface="Times"/>
                <a:cs typeface="Times"/>
              </a:rPr>
              <a:t>Cafeteria Plan</a:t>
            </a:r>
            <a:endParaRPr lang="en-US" sz="3600" kern="1200" dirty="0">
              <a:latin typeface="Times"/>
              <a:cs typeface="Time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kern="1200" dirty="0" smtClean="0">
                <a:latin typeface="Times"/>
                <a:cs typeface="Times"/>
              </a:rPr>
              <a:t>1:1 </a:t>
            </a:r>
            <a:r>
              <a:rPr lang="en-US" sz="3600" kern="1200" dirty="0">
                <a:latin typeface="Times"/>
                <a:cs typeface="Times"/>
              </a:rPr>
              <a:t>Technology </a:t>
            </a:r>
            <a:r>
              <a:rPr lang="en-US" sz="3600" kern="1200" dirty="0" smtClean="0">
                <a:latin typeface="Times"/>
                <a:cs typeface="Times"/>
              </a:rPr>
              <a:t>Handbook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095" y="5030140"/>
            <a:ext cx="1187218" cy="17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219413" y="53151"/>
            <a:ext cx="8705174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1200" dirty="0" smtClean="0">
                <a:latin typeface="Times"/>
                <a:cs typeface="Times"/>
              </a:rPr>
              <a:t>Building literacy and communication skills through technology </a:t>
            </a:r>
            <a:r>
              <a:rPr lang="en-US" sz="2800" dirty="0">
                <a:latin typeface="Times"/>
                <a:cs typeface="Times"/>
              </a:rPr>
              <a:t> </a:t>
            </a:r>
            <a:r>
              <a:rPr lang="en-US" sz="2800" dirty="0" smtClean="0">
                <a:latin typeface="Times"/>
                <a:cs typeface="Times"/>
              </a:rPr>
              <a:t>in Pre-K</a:t>
            </a:r>
            <a:endParaRPr lang="en-US" sz="2800" kern="12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5273" y="1471928"/>
            <a:ext cx="3996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latin typeface="Times"/>
                <a:cs typeface="Times"/>
              </a:rPr>
              <a:t>iMovie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latin typeface="Times"/>
                <a:cs typeface="Times"/>
              </a:rPr>
              <a:t>Shadow puppet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latin typeface="Times"/>
                <a:cs typeface="Times"/>
              </a:rPr>
              <a:t>QR codes and scanners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kern="1200" dirty="0" smtClean="0">
                <a:latin typeface="Times"/>
                <a:cs typeface="Times"/>
              </a:rPr>
              <a:t>Mrs. Murphy’s Classroom website</a:t>
            </a:r>
            <a:endParaRPr lang="en-US" sz="2800" kern="1200" dirty="0">
              <a:latin typeface="Times"/>
              <a:cs typeface="Time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112" y="4437634"/>
            <a:ext cx="2941249" cy="2205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94" y="4437634"/>
            <a:ext cx="2634770" cy="2205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49" y="2014939"/>
            <a:ext cx="2113437" cy="2008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786" y="1647011"/>
            <a:ext cx="2722151" cy="1096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787" y="3266244"/>
            <a:ext cx="2722151" cy="117139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Grp="1"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786" y="4999788"/>
            <a:ext cx="2722152" cy="112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05" y="1601465"/>
            <a:ext cx="8608347" cy="4997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827" y="177007"/>
            <a:ext cx="8608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"/>
                <a:cs typeface="Times"/>
              </a:rPr>
              <a:t>FIRST &amp; SECOND GRADE ENL PROJECT USING TECHNOLOGY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206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592" y="616167"/>
            <a:ext cx="4408385" cy="2765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592" y="3470654"/>
            <a:ext cx="4408385" cy="2753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97" y="3470654"/>
            <a:ext cx="4144795" cy="2753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98" y="616167"/>
            <a:ext cx="4144794" cy="27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391</TotalTime>
  <Words>443</Words>
  <Application>Microsoft Office PowerPoint</Application>
  <PresentationFormat>On-screen Show (4:3)</PresentationFormat>
  <Paragraphs>131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Nonya Business</dc:creator>
  <cp:lastModifiedBy>Administrator</cp:lastModifiedBy>
  <cp:revision>39</cp:revision>
  <dcterms:created xsi:type="dcterms:W3CDTF">2016-11-02T17:38:56Z</dcterms:created>
  <dcterms:modified xsi:type="dcterms:W3CDTF">2016-11-14T13:50:40Z</dcterms:modified>
</cp:coreProperties>
</file>